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4"/>
  </p:notesMasterIdLst>
  <p:handoutMasterIdLst>
    <p:handoutMasterId r:id="rId15"/>
  </p:handoutMasterIdLst>
  <p:sldIdLst>
    <p:sldId id="256" r:id="rId4"/>
    <p:sldId id="311" r:id="rId5"/>
    <p:sldId id="344" r:id="rId6"/>
    <p:sldId id="349" r:id="rId7"/>
    <p:sldId id="346" r:id="rId8"/>
    <p:sldId id="350" r:id="rId9"/>
    <p:sldId id="348" r:id="rId10"/>
    <p:sldId id="347" r:id="rId11"/>
    <p:sldId id="322" r:id="rId12"/>
    <p:sldId id="312" r:id="rId1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0309" autoAdjust="0"/>
  </p:normalViewPr>
  <p:slideViewPr>
    <p:cSldViewPr>
      <p:cViewPr varScale="1">
        <p:scale>
          <a:sx n="43" d="100"/>
          <a:sy n="43" d="100"/>
        </p:scale>
        <p:origin x="-129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t>7/8/2013</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7/8/2013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7/8/2013</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1470025"/>
          </a:xfrm>
        </p:spPr>
        <p:txBody>
          <a:bodyPr>
            <a:normAutofit fontScale="90000"/>
          </a:bodyPr>
          <a:lstStyle/>
          <a:p>
            <a:r>
              <a:rPr lang="en-US" sz="2800" dirty="0" smtClean="0">
                <a:latin typeface="Georgia" pitchFamily="18" charset="0"/>
              </a:rPr>
              <a:t>Christopher </a:t>
            </a:r>
            <a:r>
              <a:rPr lang="en-US" sz="2800" dirty="0">
                <a:latin typeface="Georgia" pitchFamily="18" charset="0"/>
              </a:rPr>
              <a:t>B. </a:t>
            </a:r>
            <a:r>
              <a:rPr lang="en-US" sz="2800" dirty="0" smtClean="0">
                <a:latin typeface="Georgia" pitchFamily="18" charset="0"/>
              </a:rPr>
              <a:t>Barrett</a:t>
            </a: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Cornell University</a:t>
            </a:r>
            <a:br>
              <a:rPr lang="en-US" sz="2700" dirty="0" smtClean="0">
                <a:latin typeface="Georgia" pitchFamily="18" charset="0"/>
              </a:rPr>
            </a:b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James Cook University SIS group meeting</a:t>
            </a:r>
            <a:br>
              <a:rPr lang="en-US" sz="2700" dirty="0" smtClean="0">
                <a:latin typeface="Georgia" pitchFamily="18" charset="0"/>
              </a:rPr>
            </a:br>
            <a:r>
              <a:rPr lang="en-US" sz="2700" dirty="0" smtClean="0">
                <a:latin typeface="Georgia" pitchFamily="18" charset="0"/>
              </a:rPr>
              <a:t>July 8, 2013</a:t>
            </a:r>
            <a:endParaRPr lang="en-US" sz="2700" dirty="0">
              <a:latin typeface="Georgia" pitchFamily="18" charset="0"/>
            </a:endParaRPr>
          </a:p>
        </p:txBody>
      </p:sp>
      <p:sp>
        <p:nvSpPr>
          <p:cNvPr id="3" name="TextBox 2"/>
          <p:cNvSpPr txBox="1"/>
          <p:nvPr/>
        </p:nvSpPr>
        <p:spPr>
          <a:xfrm>
            <a:off x="152400" y="2133600"/>
            <a:ext cx="8839200" cy="1077218"/>
          </a:xfrm>
          <a:prstGeom prst="rect">
            <a:avLst/>
          </a:prstGeom>
          <a:noFill/>
        </p:spPr>
        <p:txBody>
          <a:bodyPr wrap="square" rtlCol="0">
            <a:spAutoFit/>
          </a:bodyPr>
          <a:lstStyle/>
          <a:p>
            <a:pPr algn="ctr"/>
            <a:r>
              <a:rPr lang="en-US" sz="3200" b="1" dirty="0" smtClean="0">
                <a:latin typeface="Georgia" pitchFamily="18" charset="0"/>
              </a:rPr>
              <a:t>Chronic Rural Poverty and Resilience:</a:t>
            </a:r>
            <a:endParaRPr lang="en-US" sz="3200" dirty="0">
              <a:latin typeface="Georgia" pitchFamily="18" charset="0"/>
            </a:endParaRPr>
          </a:p>
          <a:p>
            <a:pPr algn="ctr"/>
            <a:r>
              <a:rPr lang="en-US" sz="3200" b="1" dirty="0" smtClean="0">
                <a:latin typeface="Georgia" pitchFamily="18" charset="0"/>
              </a:rPr>
              <a:t>Some Reflections and A Research Agenda</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6858000"/>
          </a:xfrm>
          <a:prstGeom prst="rect">
            <a:avLst/>
          </a:prstGeom>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gram Files\Nikon\NkView2\Madagascar photos\img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929"/>
            <a:ext cx="94488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pic>
      <p:sp>
        <p:nvSpPr>
          <p:cNvPr id="3" name="TextBox 2"/>
          <p:cNvSpPr txBox="1"/>
          <p:nvPr/>
        </p:nvSpPr>
        <p:spPr>
          <a:xfrm>
            <a:off x="592015" y="2369209"/>
            <a:ext cx="8534400" cy="2308324"/>
          </a:xfrm>
          <a:prstGeom prst="rect">
            <a:avLst/>
          </a:prstGeom>
          <a:noFill/>
        </p:spPr>
        <p:txBody>
          <a:bodyPr wrap="square" rtlCol="0">
            <a:spAutoFit/>
          </a:bodyPr>
          <a:lstStyle/>
          <a:p>
            <a:r>
              <a:rPr lang="en-US" sz="2400" b="1" dirty="0" smtClean="0">
                <a:solidFill>
                  <a:schemeClr val="bg1"/>
                </a:solidFill>
                <a:latin typeface="Georgia" pitchFamily="18" charset="0"/>
              </a:rPr>
              <a:t>Keen to explore how best to understand and positively influence the closely coupled dynamics of human-threatened ecosystems that are closely couple with human well-being and livelihood strategies, especially as they relate to persistent poverty and malnutrition.</a:t>
            </a: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Motivation</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type="title"/>
          </p:nvPr>
        </p:nvSpPr>
        <p:spPr>
          <a:xfrm>
            <a:off x="76200" y="3124200"/>
            <a:ext cx="8991600" cy="1143000"/>
          </a:xfrm>
        </p:spPr>
        <p:txBody>
          <a:bodyPr/>
          <a:lstStyle/>
          <a:p>
            <a:pPr algn="l"/>
            <a:r>
              <a:rPr lang="en-US" sz="2800" dirty="0" smtClean="0">
                <a:solidFill>
                  <a:schemeClr val="tx1"/>
                </a:solidFill>
                <a:latin typeface="Georgia" pitchFamily="18" charset="0"/>
              </a:rPr>
              <a:t>My research group based in (development/agricultural) economics w/past and ongoing work </a:t>
            </a:r>
            <a:r>
              <a:rPr lang="en-US" sz="2800" dirty="0">
                <a:solidFill>
                  <a:schemeClr val="tx1"/>
                </a:solidFill>
                <a:latin typeface="Georgia" pitchFamily="18" charset="0"/>
              </a:rPr>
              <a:t>on </a:t>
            </a:r>
            <a:r>
              <a:rPr lang="en-US" sz="2800" dirty="0" smtClean="0">
                <a:solidFill>
                  <a:schemeClr val="tx1"/>
                </a:solidFill>
                <a:latin typeface="Georgia" pitchFamily="18" charset="0"/>
              </a:rPr>
              <a:t>coupled natural </a:t>
            </a:r>
            <a:r>
              <a:rPr lang="en-US" sz="2800" smtClean="0">
                <a:solidFill>
                  <a:schemeClr val="tx1"/>
                </a:solidFill>
                <a:latin typeface="Georgia" pitchFamily="18" charset="0"/>
              </a:rPr>
              <a:t>and human (CNH</a:t>
            </a:r>
            <a:r>
              <a:rPr lang="en-US" sz="2800" dirty="0" smtClean="0">
                <a:solidFill>
                  <a:schemeClr val="tx1"/>
                </a:solidFill>
                <a:latin typeface="Georgia" pitchFamily="18" charset="0"/>
              </a:rPr>
              <a:t>) systems, as well as broader work on poverty dynamics, </a:t>
            </a:r>
            <a:r>
              <a:rPr lang="en-US" sz="2800" dirty="0">
                <a:solidFill>
                  <a:schemeClr val="tx1"/>
                </a:solidFill>
                <a:latin typeface="Georgia" pitchFamily="18" charset="0"/>
              </a:rPr>
              <a:t>food </a:t>
            </a:r>
            <a:r>
              <a:rPr lang="en-US" sz="2800" dirty="0" smtClean="0">
                <a:solidFill>
                  <a:schemeClr val="tx1"/>
                </a:solidFill>
                <a:latin typeface="Georgia" pitchFamily="18" charset="0"/>
              </a:rPr>
              <a:t>security, productivity and markets not directly related to </a:t>
            </a:r>
            <a:r>
              <a:rPr lang="en-US" sz="2800" dirty="0">
                <a:solidFill>
                  <a:schemeClr val="tx1"/>
                </a:solidFill>
                <a:latin typeface="Georgia" pitchFamily="18" charset="0"/>
              </a:rPr>
              <a:t>environmental </a:t>
            </a:r>
            <a:r>
              <a:rPr lang="en-US" sz="2800" dirty="0" smtClean="0">
                <a:solidFill>
                  <a:schemeClr val="tx1"/>
                </a:solidFill>
                <a:latin typeface="Georgia" pitchFamily="18" charset="0"/>
              </a:rPr>
              <a:t>stress.</a:t>
            </a:r>
            <a:br>
              <a:rPr lang="en-US" sz="2800" dirty="0" smtClean="0">
                <a:solidFill>
                  <a:schemeClr val="tx1"/>
                </a:solidFill>
                <a:latin typeface="Georgia" pitchFamily="18" charset="0"/>
              </a:rPr>
            </a:br>
            <a:r>
              <a:rPr lang="en-US" sz="2800" dirty="0">
                <a:solidFill>
                  <a:schemeClr val="tx1"/>
                </a:solidFill>
                <a:latin typeface="Georgia" pitchFamily="18" charset="0"/>
              </a:rPr>
              <a:t/>
            </a:r>
            <a:br>
              <a:rPr lang="en-US" sz="2800" dirty="0">
                <a:solidFill>
                  <a:schemeClr val="tx1"/>
                </a:solidFill>
                <a:latin typeface="Georgia" pitchFamily="18" charset="0"/>
              </a:rPr>
            </a:br>
            <a:r>
              <a:rPr lang="en-US" sz="2800" dirty="0" smtClean="0">
                <a:solidFill>
                  <a:schemeClr val="tx1"/>
                </a:solidFill>
                <a:latin typeface="Georgia" pitchFamily="18" charset="0"/>
              </a:rPr>
              <a:t>Emphasis on theoretically-grounded empirical work that can inform policymakers/practitioners.</a:t>
            </a:r>
            <a:endParaRPr lang="en-US" sz="2800" dirty="0">
              <a:solidFill>
                <a:schemeClr val="tx1"/>
              </a:solidFill>
              <a:latin typeface="Georgia" pitchFamily="18" charset="0"/>
            </a:endParaRPr>
          </a:p>
        </p:txBody>
      </p:sp>
      <p:pic>
        <p:nvPicPr>
          <p:cNvPr id="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Background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8324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0" y="1219200"/>
            <a:ext cx="9162757" cy="3657600"/>
          </a:xfrm>
        </p:spPr>
        <p:txBody>
          <a:bodyPr/>
          <a:lstStyle/>
          <a:p>
            <a:pPr lvl="1">
              <a:buFontTx/>
              <a:buNone/>
            </a:pPr>
            <a:r>
              <a:rPr lang="en-US" u="sng" dirty="0" smtClean="0">
                <a:latin typeface="Georgia" pitchFamily="18" charset="0"/>
              </a:rPr>
              <a:t>Sample work on CNH systems (</a:t>
            </a:r>
            <a:r>
              <a:rPr lang="en-US" b="1" u="sng" dirty="0" smtClean="0">
                <a:latin typeface="Georgia" pitchFamily="18" charset="0"/>
              </a:rPr>
              <a:t>current in bold</a:t>
            </a:r>
            <a:r>
              <a:rPr lang="en-US" u="sng" dirty="0" smtClean="0">
                <a:latin typeface="Georgia" pitchFamily="18" charset="0"/>
              </a:rPr>
              <a:t>):</a:t>
            </a:r>
            <a:endParaRPr lang="en-US" sz="2800" u="sng" dirty="0">
              <a:latin typeface="Georgia" pitchFamily="18" charset="0"/>
            </a:endParaRPr>
          </a:p>
          <a:p>
            <a:pPr>
              <a:buNone/>
            </a:pPr>
            <a:r>
              <a:rPr lang="en-US" sz="2400" dirty="0">
                <a:latin typeface="Georgia" pitchFamily="18" charset="0"/>
              </a:rPr>
              <a:t>(1) Sustainable agricultural intensification (soil nutrients, water </a:t>
            </a:r>
            <a:r>
              <a:rPr lang="en-US" sz="2400" dirty="0" err="1" smtClean="0">
                <a:latin typeface="Georgia" pitchFamily="18" charset="0"/>
              </a:rPr>
              <a:t>mgmt</a:t>
            </a:r>
            <a:r>
              <a:rPr lang="en-US" sz="2400" dirty="0" smtClean="0">
                <a:latin typeface="Georgia" pitchFamily="18" charset="0"/>
              </a:rPr>
              <a:t> – Cote d’Ivoire, Ethiopia, Ghana, </a:t>
            </a:r>
            <a:r>
              <a:rPr lang="en-US" sz="2400" b="1" dirty="0" smtClean="0">
                <a:latin typeface="Georgia" pitchFamily="18" charset="0"/>
              </a:rPr>
              <a:t>India</a:t>
            </a:r>
            <a:r>
              <a:rPr lang="en-US" sz="2400" dirty="0" smtClean="0">
                <a:latin typeface="Georgia" pitchFamily="18" charset="0"/>
              </a:rPr>
              <a:t>, Kenya, Madagascar, </a:t>
            </a:r>
            <a:r>
              <a:rPr lang="en-US" sz="2400" b="1" dirty="0" smtClean="0">
                <a:latin typeface="Georgia" pitchFamily="18" charset="0"/>
              </a:rPr>
              <a:t>Malawi</a:t>
            </a:r>
            <a:r>
              <a:rPr lang="en-US" sz="2400" dirty="0" smtClean="0">
                <a:latin typeface="Georgia" pitchFamily="18" charset="0"/>
              </a:rPr>
              <a:t>, </a:t>
            </a:r>
            <a:r>
              <a:rPr lang="en-US" sz="2400" b="1" dirty="0" smtClean="0">
                <a:latin typeface="Georgia" pitchFamily="18" charset="0"/>
              </a:rPr>
              <a:t>Uganda, pan-SSA</a:t>
            </a:r>
            <a:r>
              <a:rPr lang="en-US" sz="2400" dirty="0" smtClean="0">
                <a:latin typeface="Georgia" pitchFamily="18" charset="0"/>
              </a:rPr>
              <a:t>)</a:t>
            </a:r>
            <a:endParaRPr lang="en-US" sz="2400" dirty="0">
              <a:latin typeface="Georgia" pitchFamily="18" charset="0"/>
            </a:endParaRPr>
          </a:p>
          <a:p>
            <a:pPr>
              <a:buFontTx/>
              <a:buNone/>
            </a:pPr>
            <a:r>
              <a:rPr lang="en-US" sz="2400" dirty="0" smtClean="0">
                <a:latin typeface="Georgia" pitchFamily="18" charset="0"/>
              </a:rPr>
              <a:t>(2) Rangelands </a:t>
            </a:r>
            <a:r>
              <a:rPr lang="en-US" sz="2400" dirty="0">
                <a:latin typeface="Georgia" pitchFamily="18" charset="0"/>
              </a:rPr>
              <a:t>in east </a:t>
            </a:r>
            <a:r>
              <a:rPr lang="en-US" sz="2400" dirty="0" smtClean="0">
                <a:latin typeface="Georgia" pitchFamily="18" charset="0"/>
              </a:rPr>
              <a:t>Africa (</a:t>
            </a:r>
            <a:r>
              <a:rPr lang="en-US" sz="2400" b="1" dirty="0" smtClean="0">
                <a:latin typeface="Georgia" pitchFamily="18" charset="0"/>
              </a:rPr>
              <a:t>Ethiopia, Kenya</a:t>
            </a:r>
            <a:r>
              <a:rPr lang="en-US" sz="2400" dirty="0" smtClean="0">
                <a:latin typeface="Georgia" pitchFamily="18" charset="0"/>
              </a:rPr>
              <a:t>)</a:t>
            </a:r>
            <a:endParaRPr lang="en-US" sz="2400" dirty="0">
              <a:latin typeface="Georgia" pitchFamily="18" charset="0"/>
            </a:endParaRPr>
          </a:p>
          <a:p>
            <a:pPr>
              <a:buFontTx/>
              <a:buNone/>
            </a:pPr>
            <a:r>
              <a:rPr lang="en-US" sz="2400" dirty="0" smtClean="0">
                <a:latin typeface="Georgia" pitchFamily="18" charset="0"/>
              </a:rPr>
              <a:t>(3) Biodiversity conservation </a:t>
            </a:r>
            <a:r>
              <a:rPr lang="en-US" sz="2400" dirty="0">
                <a:latin typeface="Georgia" pitchFamily="18" charset="0"/>
              </a:rPr>
              <a:t>&amp;</a:t>
            </a:r>
            <a:r>
              <a:rPr lang="en-US" sz="2400" dirty="0" smtClean="0">
                <a:latin typeface="Georgia" pitchFamily="18" charset="0"/>
              </a:rPr>
              <a:t> poverty (2011 PNAS, Cameroon, Kenya, Madagascar, Tanzania, Thailand)</a:t>
            </a:r>
            <a:endParaRPr lang="en-US" sz="2400" dirty="0">
              <a:latin typeface="Georgia" pitchFamily="18" charset="0"/>
            </a:endParaRPr>
          </a:p>
          <a:p>
            <a:pPr>
              <a:buFontTx/>
              <a:buNone/>
            </a:pPr>
            <a:r>
              <a:rPr lang="en-US" sz="2400" dirty="0" smtClean="0">
                <a:latin typeface="Georgia" pitchFamily="18" charset="0"/>
              </a:rPr>
              <a:t>(4) </a:t>
            </a:r>
            <a:r>
              <a:rPr lang="en-US" sz="2400" dirty="0">
                <a:latin typeface="Georgia" pitchFamily="18" charset="0"/>
              </a:rPr>
              <a:t>Deforestation (</a:t>
            </a:r>
            <a:r>
              <a:rPr lang="en-US" sz="2400" b="1" dirty="0">
                <a:latin typeface="Georgia" pitchFamily="18" charset="0"/>
              </a:rPr>
              <a:t>Indonesia</a:t>
            </a:r>
            <a:r>
              <a:rPr lang="en-US" sz="2400" dirty="0">
                <a:latin typeface="Georgia" pitchFamily="18" charset="0"/>
              </a:rPr>
              <a:t>, Madagascar, </a:t>
            </a:r>
            <a:r>
              <a:rPr lang="en-US" sz="2400" dirty="0" smtClean="0">
                <a:latin typeface="Georgia" pitchFamily="18" charset="0"/>
              </a:rPr>
              <a:t>Morocco)</a:t>
            </a:r>
          </a:p>
          <a:p>
            <a:pPr>
              <a:buFontTx/>
              <a:buNone/>
            </a:pPr>
            <a:r>
              <a:rPr lang="en-US" sz="2400" dirty="0" smtClean="0">
                <a:latin typeface="Georgia" pitchFamily="18" charset="0"/>
              </a:rPr>
              <a:t>(5) Marine protected areas (</a:t>
            </a:r>
            <a:r>
              <a:rPr lang="en-US" sz="2400" b="1" dirty="0" smtClean="0">
                <a:latin typeface="Georgia" pitchFamily="18" charset="0"/>
              </a:rPr>
              <a:t>Indonesia</a:t>
            </a:r>
            <a:r>
              <a:rPr lang="en-US" sz="2400" dirty="0" smtClean="0">
                <a:latin typeface="Georgia" pitchFamily="18" charset="0"/>
              </a:rPr>
              <a:t>, Philippines)</a:t>
            </a:r>
          </a:p>
          <a:p>
            <a:pPr>
              <a:buFontTx/>
              <a:buNone/>
            </a:pPr>
            <a:r>
              <a:rPr lang="en-US" sz="2400" dirty="0" smtClean="0">
                <a:latin typeface="Georgia" pitchFamily="18" charset="0"/>
              </a:rPr>
              <a:t>(6) Disease ecology (</a:t>
            </a:r>
            <a:r>
              <a:rPr lang="en-US" sz="2400" b="1" dirty="0" smtClean="0">
                <a:latin typeface="Georgia" pitchFamily="18" charset="0"/>
              </a:rPr>
              <a:t>applied theory</a:t>
            </a:r>
            <a:r>
              <a:rPr lang="en-US" sz="2400" dirty="0" smtClean="0">
                <a:latin typeface="Georgia" pitchFamily="18" charset="0"/>
              </a:rPr>
              <a:t>, Uganda)</a:t>
            </a:r>
            <a:endParaRPr lang="en-US" sz="2400" dirty="0">
              <a:latin typeface="Georgia" pitchFamily="18" charset="0"/>
            </a:endParaRPr>
          </a:p>
        </p:txBody>
      </p:sp>
      <p:pic>
        <p:nvPicPr>
          <p:cNvPr id="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Background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78952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4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46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81075"/>
            <a:ext cx="8839200" cy="5693866"/>
          </a:xfrm>
          <a:prstGeom prst="rect">
            <a:avLst/>
          </a:prstGeom>
          <a:noFill/>
        </p:spPr>
        <p:txBody>
          <a:bodyPr wrap="square" rtlCol="0">
            <a:spAutoFit/>
          </a:bodyPr>
          <a:lstStyle/>
          <a:p>
            <a:r>
              <a:rPr lang="en-US" sz="2800" b="1" u="sng" dirty="0" smtClean="0">
                <a:latin typeface="Georgia" pitchFamily="18" charset="0"/>
              </a:rPr>
              <a:t>What we understand least well:</a:t>
            </a:r>
          </a:p>
          <a:p>
            <a:endParaRPr lang="en-US" sz="2800" b="1" dirty="0" smtClean="0">
              <a:latin typeface="Georgia" pitchFamily="18" charset="0"/>
            </a:endParaRPr>
          </a:p>
          <a:p>
            <a:pPr marL="457200" indent="-457200">
              <a:buFontTx/>
              <a:buChar char="-"/>
            </a:pPr>
            <a:r>
              <a:rPr lang="en-US" sz="2800" b="1" dirty="0" smtClean="0">
                <a:latin typeface="Georgia" pitchFamily="18" charset="0"/>
              </a:rPr>
              <a:t>Welfare dynamics and their relationship to ecosystem </a:t>
            </a:r>
            <a:r>
              <a:rPr lang="en-US" sz="2800" b="1" dirty="0" smtClean="0">
                <a:latin typeface="Georgia" pitchFamily="18" charset="0"/>
              </a:rPr>
              <a:t>dynamics, especially </a:t>
            </a:r>
            <a:r>
              <a:rPr lang="en-US" sz="2800" b="1" dirty="0" smtClean="0">
                <a:latin typeface="Georgia" pitchFamily="18" charset="0"/>
              </a:rPr>
              <a:t>with </a:t>
            </a:r>
            <a:r>
              <a:rPr lang="en-US" sz="2800" b="1" dirty="0" err="1" smtClean="0">
                <a:latin typeface="Georgia" pitchFamily="18" charset="0"/>
              </a:rPr>
              <a:t>stochasticity</a:t>
            </a:r>
            <a:r>
              <a:rPr lang="en-US" sz="2800" b="1" dirty="0" smtClean="0">
                <a:latin typeface="Georgia" pitchFamily="18" charset="0"/>
              </a:rPr>
              <a:t> added in … </a:t>
            </a:r>
            <a:endParaRPr lang="en-US" sz="2800" b="1" dirty="0" smtClean="0">
              <a:latin typeface="Georgia" pitchFamily="18" charset="0"/>
            </a:endParaRPr>
          </a:p>
          <a:p>
            <a:pPr marL="457200" indent="-457200">
              <a:buFontTx/>
              <a:buChar char="-"/>
            </a:pPr>
            <a:endParaRPr lang="en-US" sz="2800" b="1" dirty="0" smtClean="0">
              <a:latin typeface="Georgia" pitchFamily="18" charset="0"/>
            </a:endParaRPr>
          </a:p>
          <a:p>
            <a:endParaRPr lang="en-US" sz="2800" b="1" u="sng" dirty="0">
              <a:latin typeface="Georgia" pitchFamily="18" charset="0"/>
            </a:endParaRPr>
          </a:p>
          <a:p>
            <a:r>
              <a:rPr lang="en-US" sz="2800" b="1" u="sng" dirty="0" smtClean="0">
                <a:latin typeface="Georgia" pitchFamily="18" charset="0"/>
              </a:rPr>
              <a:t>Shocks that disrupt lives and livelihoods -</a:t>
            </a:r>
            <a:r>
              <a:rPr lang="en-US" sz="2800" b="1" dirty="0" smtClean="0">
                <a:latin typeface="Georgia" pitchFamily="18" charset="0"/>
              </a:rPr>
              <a:t> the most frequent cause of descents into poverty.</a:t>
            </a:r>
          </a:p>
          <a:p>
            <a:endParaRPr lang="en-US" sz="2800" b="1" dirty="0">
              <a:latin typeface="Georgia" pitchFamily="18" charset="0"/>
            </a:endParaRPr>
          </a:p>
          <a:p>
            <a:r>
              <a:rPr lang="en-US" sz="2800" b="1" u="sng" dirty="0" smtClean="0">
                <a:latin typeface="Georgia" pitchFamily="18" charset="0"/>
              </a:rPr>
              <a:t>Uninsured risk of catastrophic loss </a:t>
            </a:r>
            <a:r>
              <a:rPr lang="en-US" sz="2800" b="1" dirty="0" smtClean="0">
                <a:latin typeface="Georgia" pitchFamily="18" charset="0"/>
              </a:rPr>
              <a:t> - discourage pursuit of high return/riskier livelihoods … a key reason for poverty traps. </a:t>
            </a:r>
            <a:endParaRPr lang="en-US" sz="28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Research priorities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2453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74624" y="1225550"/>
            <a:ext cx="88931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Georgia" pitchFamily="18" charset="0"/>
              </a:rPr>
              <a:t>Put slightly more formally, seek to learn </a:t>
            </a:r>
            <a:r>
              <a:rPr lang="en-US" sz="2400" dirty="0">
                <a:latin typeface="Georgia" pitchFamily="18" charset="0"/>
              </a:rPr>
              <a:t>conditional </a:t>
            </a:r>
            <a:r>
              <a:rPr lang="en-US" sz="2400" dirty="0" smtClean="0">
                <a:latin typeface="Georgia" pitchFamily="18" charset="0"/>
              </a:rPr>
              <a:t>transitions:</a:t>
            </a:r>
            <a:endParaRPr lang="en-US" sz="2400" dirty="0">
              <a:latin typeface="Georgia" pitchFamily="18" charset="0"/>
            </a:endParaRPr>
          </a:p>
          <a:p>
            <a:pPr eaLnBrk="1" hangingPunct="1"/>
            <a:r>
              <a:rPr lang="en-US" sz="2400" dirty="0">
                <a:latin typeface="Georgia" pitchFamily="18" charset="0"/>
              </a:rPr>
              <a:t>		W</a:t>
            </a:r>
            <a:r>
              <a:rPr lang="en-US" sz="2400" baseline="-25000" dirty="0">
                <a:latin typeface="Georgia" pitchFamily="18" charset="0"/>
              </a:rPr>
              <a:t>t+1</a:t>
            </a:r>
            <a:r>
              <a:rPr lang="en-US" sz="2400" dirty="0">
                <a:latin typeface="Georgia" pitchFamily="18" charset="0"/>
              </a:rPr>
              <a:t>=g(</a:t>
            </a:r>
            <a:r>
              <a:rPr lang="en-US" sz="2400" dirty="0" err="1">
                <a:latin typeface="Georgia" pitchFamily="18" charset="0"/>
              </a:rPr>
              <a:t>W</a:t>
            </a:r>
            <a:r>
              <a:rPr lang="en-US" sz="2400" baseline="-25000" dirty="0" err="1">
                <a:latin typeface="Georgia" pitchFamily="18" charset="0"/>
              </a:rPr>
              <a:t>t</a:t>
            </a:r>
            <a:r>
              <a:rPr lang="en-US" sz="2400" dirty="0" err="1">
                <a:latin typeface="Georgia" pitchFamily="18" charset="0"/>
              </a:rPr>
              <a:t>|R</a:t>
            </a:r>
            <a:r>
              <a:rPr lang="en-US" sz="2400" baseline="-25000" dirty="0" err="1">
                <a:latin typeface="Georgia" pitchFamily="18" charset="0"/>
              </a:rPr>
              <a:t>t</a:t>
            </a:r>
            <a:r>
              <a:rPr lang="en-US" sz="2400" dirty="0">
                <a:latin typeface="Georgia" pitchFamily="18" charset="0"/>
              </a:rPr>
              <a:t>,</a:t>
            </a:r>
            <a:r>
              <a:rPr lang="el-GR" sz="2400" dirty="0">
                <a:latin typeface="Georgia" pitchFamily="18" charset="0"/>
              </a:rPr>
              <a:t>ε</a:t>
            </a:r>
            <a:r>
              <a:rPr lang="en-US" sz="2400" baseline="-25000" dirty="0">
                <a:latin typeface="Georgia" pitchFamily="18" charset="0"/>
              </a:rPr>
              <a:t>t</a:t>
            </a:r>
            <a:r>
              <a:rPr lang="en-US" sz="2400" dirty="0">
                <a:latin typeface="Georgia" pitchFamily="18" charset="0"/>
              </a:rPr>
              <a:t>)</a:t>
            </a:r>
          </a:p>
          <a:p>
            <a:pPr eaLnBrk="1" hangingPunct="1"/>
            <a:r>
              <a:rPr lang="en-US" sz="2400" dirty="0">
                <a:latin typeface="Georgia" pitchFamily="18" charset="0"/>
              </a:rPr>
              <a:t>where W is welfare, R is the state of the natural resource, and </a:t>
            </a:r>
            <a:r>
              <a:rPr lang="el-GR" sz="2400" dirty="0">
                <a:latin typeface="Georgia" pitchFamily="18" charset="0"/>
              </a:rPr>
              <a:t>ε</a:t>
            </a:r>
            <a:r>
              <a:rPr lang="en-US" sz="2400" dirty="0">
                <a:latin typeface="Georgia" pitchFamily="18" charset="0"/>
              </a:rPr>
              <a:t> is an exogenous stochastic driver</a:t>
            </a:r>
          </a:p>
          <a:p>
            <a:pPr eaLnBrk="1" hangingPunct="1"/>
            <a:endParaRPr lang="en-US" sz="2400" dirty="0">
              <a:latin typeface="Georgia" pitchFamily="18" charset="0"/>
            </a:endParaRPr>
          </a:p>
          <a:p>
            <a:pPr eaLnBrk="1" hangingPunct="1"/>
            <a:r>
              <a:rPr lang="en-US" sz="2400" dirty="0" smtClean="0">
                <a:latin typeface="Georgia" pitchFamily="18" charset="0"/>
              </a:rPr>
              <a:t>And associated  </a:t>
            </a:r>
            <a:r>
              <a:rPr lang="en-US" sz="2400" dirty="0">
                <a:latin typeface="Georgia" pitchFamily="18" charset="0"/>
              </a:rPr>
              <a:t>feedback </a:t>
            </a:r>
            <a:r>
              <a:rPr lang="en-US" sz="2400" dirty="0" smtClean="0">
                <a:latin typeface="Georgia" pitchFamily="18" charset="0"/>
              </a:rPr>
              <a:t>from:</a:t>
            </a:r>
          </a:p>
          <a:p>
            <a:pPr eaLnBrk="1" hangingPunct="1"/>
            <a:r>
              <a:rPr lang="en-US" sz="2400" dirty="0" smtClean="0">
                <a:latin typeface="Georgia" pitchFamily="18" charset="0"/>
              </a:rPr>
              <a:t>		R</a:t>
            </a:r>
            <a:r>
              <a:rPr lang="en-US" sz="2400" baseline="-25000" dirty="0" smtClean="0">
                <a:latin typeface="Georgia" pitchFamily="18" charset="0"/>
              </a:rPr>
              <a:t>t+1</a:t>
            </a:r>
            <a:r>
              <a:rPr lang="en-US" sz="2400" dirty="0" smtClean="0">
                <a:latin typeface="Georgia" pitchFamily="18" charset="0"/>
              </a:rPr>
              <a:t>=h(</a:t>
            </a:r>
            <a:r>
              <a:rPr lang="en-US" sz="2400" dirty="0" err="1" smtClean="0">
                <a:latin typeface="Georgia" pitchFamily="18" charset="0"/>
              </a:rPr>
              <a:t>R</a:t>
            </a:r>
            <a:r>
              <a:rPr lang="en-US" sz="2400" baseline="-25000" dirty="0" err="1" smtClean="0">
                <a:latin typeface="Georgia" pitchFamily="18" charset="0"/>
              </a:rPr>
              <a:t>t</a:t>
            </a:r>
            <a:r>
              <a:rPr lang="en-US" sz="2400" dirty="0" err="1" smtClean="0">
                <a:latin typeface="Georgia" pitchFamily="18" charset="0"/>
              </a:rPr>
              <a:t>|W</a:t>
            </a:r>
            <a:r>
              <a:rPr lang="en-US" sz="2400" baseline="-25000" dirty="0" err="1" smtClean="0">
                <a:latin typeface="Georgia" pitchFamily="18" charset="0"/>
              </a:rPr>
              <a:t>t</a:t>
            </a:r>
            <a:r>
              <a:rPr lang="en-US" sz="2400" dirty="0" smtClean="0">
                <a:latin typeface="Georgia" pitchFamily="18" charset="0"/>
              </a:rPr>
              <a:t>,</a:t>
            </a:r>
            <a:r>
              <a:rPr lang="el-GR" sz="2400" dirty="0">
                <a:latin typeface="Georgia" pitchFamily="18" charset="0"/>
              </a:rPr>
              <a:t>ε</a:t>
            </a:r>
            <a:r>
              <a:rPr lang="en-US" sz="2400" baseline="-25000" dirty="0">
                <a:latin typeface="Georgia" pitchFamily="18" charset="0"/>
              </a:rPr>
              <a:t>t</a:t>
            </a:r>
            <a:r>
              <a:rPr lang="en-US" sz="2400" dirty="0">
                <a:latin typeface="Georgia" pitchFamily="18" charset="0"/>
              </a:rPr>
              <a:t>)</a:t>
            </a:r>
          </a:p>
          <a:p>
            <a:pPr eaLnBrk="1" hangingPunct="1"/>
            <a:endParaRPr lang="en-US" sz="2400" dirty="0">
              <a:latin typeface="Georgia" pitchFamily="18" charset="0"/>
            </a:endParaRPr>
          </a:p>
          <a:p>
            <a:pPr eaLnBrk="1" hangingPunct="1"/>
            <a:r>
              <a:rPr lang="en-US" sz="2400" dirty="0" smtClean="0">
                <a:latin typeface="Georgia" pitchFamily="18" charset="0"/>
              </a:rPr>
              <a:t>And effects of exogenous change in </a:t>
            </a:r>
            <a:r>
              <a:rPr lang="el-GR" sz="2400" dirty="0">
                <a:latin typeface="Georgia" pitchFamily="18" charset="0"/>
              </a:rPr>
              <a:t>ε</a:t>
            </a:r>
            <a:r>
              <a:rPr lang="en-US" sz="2400" dirty="0">
                <a:latin typeface="Georgia" pitchFamily="18" charset="0"/>
              </a:rPr>
              <a:t> (e.g., due to </a:t>
            </a:r>
            <a:r>
              <a:rPr lang="en-US" sz="2400" dirty="0" smtClean="0">
                <a:latin typeface="Georgia" pitchFamily="18" charset="0"/>
              </a:rPr>
              <a:t>climate) </a:t>
            </a:r>
            <a:endParaRPr lang="en-US" sz="2400" dirty="0">
              <a:latin typeface="Georgia" pitchFamily="18" charset="0"/>
            </a:endParaRPr>
          </a:p>
          <a:p>
            <a:pPr eaLnBrk="1" hangingPunct="1"/>
            <a:r>
              <a:rPr lang="en-US" sz="2400" dirty="0">
                <a:latin typeface="Georgia" pitchFamily="18" charset="0"/>
              </a:rPr>
              <a:t>means the  underlying CTD changes over  time.</a:t>
            </a:r>
          </a:p>
          <a:p>
            <a:pPr eaLnBrk="1" hangingPunct="1"/>
            <a:endParaRPr lang="en-US" sz="2400" dirty="0">
              <a:latin typeface="Georgia" pitchFamily="18" charset="0"/>
            </a:endParaRPr>
          </a:p>
          <a:p>
            <a:pPr eaLnBrk="1" hangingPunct="1"/>
            <a:r>
              <a:rPr lang="en-US" sz="2400" dirty="0" smtClean="0">
                <a:latin typeface="Georgia" pitchFamily="18" charset="0"/>
              </a:rPr>
              <a:t>Both human well-being and the state of natural resources are both </a:t>
            </a:r>
            <a:r>
              <a:rPr lang="en-US" sz="2400" i="1" dirty="0" smtClean="0">
                <a:latin typeface="Georgia" pitchFamily="18" charset="0"/>
              </a:rPr>
              <a:t>intrinsically</a:t>
            </a:r>
            <a:r>
              <a:rPr lang="en-US" sz="2400" dirty="0" smtClean="0">
                <a:latin typeface="Georgia" pitchFamily="18" charset="0"/>
              </a:rPr>
              <a:t> and </a:t>
            </a:r>
            <a:r>
              <a:rPr lang="en-US" sz="2400" i="1" dirty="0" smtClean="0">
                <a:latin typeface="Georgia" pitchFamily="18" charset="0"/>
              </a:rPr>
              <a:t>instrumentally important</a:t>
            </a:r>
            <a:r>
              <a:rPr lang="en-US" sz="2400" dirty="0" smtClean="0">
                <a:latin typeface="Georgia" pitchFamily="18" charset="0"/>
              </a:rPr>
              <a:t>.</a:t>
            </a:r>
            <a:endParaRPr lang="en-US" sz="2400" dirty="0">
              <a:latin typeface="Georgia" pitchFamily="18" charset="0"/>
            </a:endParaRPr>
          </a:p>
        </p:txBody>
      </p:sp>
      <p:sp>
        <p:nvSpPr>
          <p:cNvPr id="5"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Research priorities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71568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228600" y="1021080"/>
            <a:ext cx="8686800" cy="5324535"/>
          </a:xfrm>
          <a:prstGeom prst="rect">
            <a:avLst/>
          </a:prstGeom>
          <a:noFill/>
        </p:spPr>
        <p:txBody>
          <a:bodyPr wrap="square" rtlCol="0">
            <a:spAutoFit/>
          </a:bodyPr>
          <a:lstStyle/>
          <a:p>
            <a:r>
              <a:rPr lang="en-US" sz="2400" b="1" dirty="0" smtClean="0">
                <a:latin typeface="Georgia" pitchFamily="18" charset="0"/>
              </a:rPr>
              <a:t>One specific case: current </a:t>
            </a:r>
            <a:r>
              <a:rPr lang="en-US" sz="2400" b="1" dirty="0" err="1" smtClean="0">
                <a:latin typeface="Georgia" pitchFamily="18" charset="0"/>
              </a:rPr>
              <a:t>dev’t</a:t>
            </a:r>
            <a:r>
              <a:rPr lang="en-US" sz="2400" b="1" dirty="0" smtClean="0">
                <a:latin typeface="Georgia" pitchFamily="18" charset="0"/>
              </a:rPr>
              <a:t> /humanitarian communities’ fascination with </a:t>
            </a:r>
            <a:r>
              <a:rPr lang="en-US" sz="2400" b="1" dirty="0">
                <a:latin typeface="Georgia" pitchFamily="18" charset="0"/>
              </a:rPr>
              <a:t>“resilience</a:t>
            </a:r>
            <a:r>
              <a:rPr lang="en-US" sz="2400" b="1" dirty="0" smtClean="0">
                <a:latin typeface="Georgia" pitchFamily="18" charset="0"/>
              </a:rPr>
              <a:t>” </a:t>
            </a:r>
            <a:endParaRPr lang="en-US" sz="2400" u="sng" dirty="0">
              <a:latin typeface="Georgia" pitchFamily="18" charset="0"/>
            </a:endParaRPr>
          </a:p>
          <a:p>
            <a:r>
              <a:rPr lang="en-US" sz="2400" dirty="0" smtClean="0">
                <a:latin typeface="Georgia" pitchFamily="18" charset="0"/>
              </a:rPr>
              <a:t> </a:t>
            </a:r>
          </a:p>
          <a:p>
            <a:r>
              <a:rPr lang="en-US" sz="2400" i="1" dirty="0" smtClean="0">
                <a:latin typeface="Georgia" pitchFamily="18" charset="0"/>
              </a:rPr>
              <a:t>But we lack </a:t>
            </a:r>
            <a:r>
              <a:rPr lang="en-US" sz="2400" i="1" dirty="0">
                <a:latin typeface="Georgia" pitchFamily="18" charset="0"/>
              </a:rPr>
              <a:t>a theory-measurement-and-evidence-based understanding of what resilience </a:t>
            </a:r>
            <a:r>
              <a:rPr lang="en-US" sz="2400" i="1" dirty="0" smtClean="0">
                <a:latin typeface="Georgia" pitchFamily="18" charset="0"/>
              </a:rPr>
              <a:t>is with respect to poverty and hunger, </a:t>
            </a:r>
            <a:r>
              <a:rPr lang="en-US" sz="2400" i="1" dirty="0">
                <a:latin typeface="Georgia" pitchFamily="18" charset="0"/>
              </a:rPr>
              <a:t>how to measure it, and how to effectively promote it </a:t>
            </a:r>
            <a:r>
              <a:rPr lang="en-US" sz="2400" i="1" dirty="0" smtClean="0">
                <a:latin typeface="Georgia" pitchFamily="18" charset="0"/>
              </a:rPr>
              <a:t>so </a:t>
            </a:r>
            <a:r>
              <a:rPr lang="en-US" sz="2400" i="1" dirty="0">
                <a:latin typeface="Georgia" pitchFamily="18" charset="0"/>
              </a:rPr>
              <a:t>as to reduce chronic </a:t>
            </a:r>
            <a:r>
              <a:rPr lang="en-US" sz="2400" i="1" dirty="0" smtClean="0">
                <a:latin typeface="Georgia" pitchFamily="18" charset="0"/>
              </a:rPr>
              <a:t>poverty and hunger.</a:t>
            </a:r>
            <a:r>
              <a:rPr lang="en-US" sz="2800" b="1" i="1" dirty="0" smtClean="0">
                <a:latin typeface="Georgia" pitchFamily="18" charset="0"/>
              </a:rPr>
              <a:t> </a:t>
            </a:r>
          </a:p>
          <a:p>
            <a:endParaRPr lang="en-US" sz="2800" i="1" dirty="0">
              <a:latin typeface="Georgia" pitchFamily="18" charset="0"/>
            </a:endParaRPr>
          </a:p>
          <a:p>
            <a:r>
              <a:rPr lang="en-US" sz="2800" i="1" dirty="0" smtClean="0">
                <a:latin typeface="Georgia" pitchFamily="18" charset="0"/>
              </a:rPr>
              <a:t>Working with CARE, FAO, ILRI and others on improving conceptualization/measurement</a:t>
            </a:r>
          </a:p>
          <a:p>
            <a:endParaRPr lang="en-US" sz="2800" b="1" i="1" dirty="0" smtClean="0">
              <a:latin typeface="Georgia" pitchFamily="18" charset="0"/>
            </a:endParaRPr>
          </a:p>
          <a:p>
            <a:r>
              <a:rPr lang="en-US" sz="2800" b="1" i="1" dirty="0" smtClean="0">
                <a:latin typeface="Georgia" pitchFamily="18" charset="0"/>
              </a:rPr>
              <a:t>A big opportunity for ecologist – economist collaboration!</a:t>
            </a:r>
            <a:endParaRPr lang="en-US" sz="2800" b="1" i="1" dirty="0">
              <a:latin typeface="Georgia" pitchFamily="18" charset="0"/>
            </a:endParaRPr>
          </a:p>
        </p:txBody>
      </p:sp>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Research priorities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2647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200" b="1" dirty="0" smtClean="0">
                <a:latin typeface="Georgia" pitchFamily="18" charset="0"/>
              </a:rPr>
              <a:t>Four-pronged research strategy</a:t>
            </a:r>
            <a:endParaRPr lang="en-US" sz="3200" b="1" dirty="0">
              <a:latin typeface="Georgia" pitchFamily="18" charset="0"/>
            </a:endParaRPr>
          </a:p>
        </p:txBody>
      </p:sp>
      <p:sp>
        <p:nvSpPr>
          <p:cNvPr id="3" name="Content Placeholder 2"/>
          <p:cNvSpPr>
            <a:spLocks noGrp="1"/>
          </p:cNvSpPr>
          <p:nvPr>
            <p:ph idx="1"/>
          </p:nvPr>
        </p:nvSpPr>
        <p:spPr>
          <a:xfrm>
            <a:off x="457200" y="1676400"/>
            <a:ext cx="8382000" cy="4525963"/>
          </a:xfrm>
        </p:spPr>
        <p:txBody>
          <a:bodyPr/>
          <a:lstStyle/>
          <a:p>
            <a:r>
              <a:rPr lang="en-US" sz="2400" b="1" dirty="0" smtClean="0">
                <a:latin typeface="Georgia" pitchFamily="18" charset="0"/>
              </a:rPr>
              <a:t>Theory</a:t>
            </a:r>
            <a:r>
              <a:rPr lang="en-US" sz="2400" dirty="0" smtClean="0">
                <a:latin typeface="Georgia" pitchFamily="18" charset="0"/>
              </a:rPr>
              <a:t> – Build on past work on ecological resilience and poverty traps and its relation to risk.</a:t>
            </a:r>
          </a:p>
          <a:p>
            <a:r>
              <a:rPr lang="en-US" sz="2400" b="1" dirty="0" smtClean="0">
                <a:latin typeface="Georgia" pitchFamily="18" charset="0"/>
              </a:rPr>
              <a:t>Measurement </a:t>
            </a:r>
            <a:r>
              <a:rPr lang="en-US" sz="2400" dirty="0" smtClean="0">
                <a:latin typeface="Georgia" pitchFamily="18" charset="0"/>
              </a:rPr>
              <a:t>– This is the hardest area. What are the right dimensions/methods for measurement? Combine probabilistic quantitative measures and subjective indicators.</a:t>
            </a:r>
          </a:p>
          <a:p>
            <a:r>
              <a:rPr lang="en-US" sz="2400" b="1" dirty="0" smtClean="0">
                <a:latin typeface="Georgia" pitchFamily="18" charset="0"/>
              </a:rPr>
              <a:t>Impact evaluation </a:t>
            </a:r>
            <a:r>
              <a:rPr lang="en-US" sz="2400" dirty="0" smtClean="0">
                <a:latin typeface="Georgia" pitchFamily="18" charset="0"/>
              </a:rPr>
              <a:t>– Once metrics established, then use longitudinal observational and experimental data to evaluate alternative interventions aimed at enhancing resilience of </a:t>
            </a:r>
            <a:r>
              <a:rPr lang="en-US" sz="2400" dirty="0" err="1" smtClean="0">
                <a:latin typeface="Georgia" pitchFamily="18" charset="0"/>
              </a:rPr>
              <a:t>indivs</a:t>
            </a:r>
            <a:r>
              <a:rPr lang="en-US" sz="2400" dirty="0" smtClean="0">
                <a:latin typeface="Georgia" pitchFamily="18" charset="0"/>
              </a:rPr>
              <a:t>, </a:t>
            </a:r>
            <a:r>
              <a:rPr lang="en-US" sz="2400" dirty="0" err="1" smtClean="0">
                <a:latin typeface="Georgia" pitchFamily="18" charset="0"/>
              </a:rPr>
              <a:t>hhs</a:t>
            </a:r>
            <a:r>
              <a:rPr lang="en-US" sz="2400" dirty="0" smtClean="0">
                <a:latin typeface="Georgia" pitchFamily="18" charset="0"/>
              </a:rPr>
              <a:t>, communities (and supporting ecosystems). </a:t>
            </a:r>
          </a:p>
          <a:p>
            <a:r>
              <a:rPr lang="en-US" sz="2400" b="1" dirty="0" smtClean="0">
                <a:latin typeface="Georgia" pitchFamily="18" charset="0"/>
              </a:rPr>
              <a:t>Outreach</a:t>
            </a:r>
            <a:r>
              <a:rPr lang="en-US" sz="2400" dirty="0" smtClean="0">
                <a:latin typeface="Georgia" pitchFamily="18" charset="0"/>
              </a:rPr>
              <a:t> –Translate findings into clear, actionable guidance to donors</a:t>
            </a:r>
            <a:r>
              <a:rPr lang="en-US" sz="2400" dirty="0">
                <a:latin typeface="Georgia" pitchFamily="18" charset="0"/>
              </a:rPr>
              <a:t>, firms, </a:t>
            </a:r>
            <a:r>
              <a:rPr lang="en-US" sz="2400" dirty="0" smtClean="0">
                <a:latin typeface="Georgia" pitchFamily="18" charset="0"/>
              </a:rPr>
              <a:t>gov’ts</a:t>
            </a:r>
            <a:r>
              <a:rPr lang="en-US" sz="2400" dirty="0">
                <a:latin typeface="Georgia" pitchFamily="18" charset="0"/>
              </a:rPr>
              <a:t> and </a:t>
            </a:r>
            <a:r>
              <a:rPr lang="en-US" sz="2400" dirty="0" smtClean="0">
                <a:latin typeface="Georgia" pitchFamily="18" charset="0"/>
              </a:rPr>
              <a:t>NGOs.</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267200" y="0"/>
            <a:ext cx="4876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Four-pronged </a:t>
            </a:r>
            <a:r>
              <a:rPr lang="en-US" sz="3000" b="1" kern="0" dirty="0">
                <a:solidFill>
                  <a:schemeClr val="bg1"/>
                </a:solidFill>
                <a:latin typeface="Georgia" pitchFamily="18" charset="0"/>
                <a:ea typeface="+mj-ea"/>
                <a:cs typeface="+mj-cs"/>
              </a:rPr>
              <a:t>s</a:t>
            </a:r>
            <a:r>
              <a:rPr lang="en-US" sz="3000" b="1" kern="0" dirty="0" smtClean="0">
                <a:solidFill>
                  <a:schemeClr val="bg1"/>
                </a:solidFill>
                <a:latin typeface="Georgia" pitchFamily="18" charset="0"/>
                <a:ea typeface="+mj-ea"/>
                <a:cs typeface="+mj-cs"/>
              </a:rPr>
              <a:t>trategy</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0966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4524315"/>
          </a:xfrm>
          <a:prstGeom prst="rect">
            <a:avLst/>
          </a:prstGeom>
          <a:noFill/>
        </p:spPr>
        <p:txBody>
          <a:bodyPr wrap="square" rtlCol="0">
            <a:spAutoFit/>
          </a:bodyPr>
          <a:lstStyle/>
          <a:p>
            <a:r>
              <a:rPr lang="en-US" sz="2400" dirty="0" smtClean="0">
                <a:latin typeface="Georgia" pitchFamily="18" charset="0"/>
              </a:rPr>
              <a:t>Lots of potential for collaboration around  any of several topics, especially related to CNH systems, poverty traps and resilience.  </a:t>
            </a:r>
          </a:p>
          <a:p>
            <a:endParaRPr lang="en-US" sz="2400" dirty="0">
              <a:latin typeface="Georgia" pitchFamily="18" charset="0"/>
            </a:endParaRPr>
          </a:p>
          <a:p>
            <a:r>
              <a:rPr lang="en-US" sz="2400" dirty="0" smtClean="0">
                <a:latin typeface="Georgia" pitchFamily="18" charset="0"/>
              </a:rPr>
              <a:t>Much to do in all of these areas … a massive research, teaching and outreach agenda.</a:t>
            </a:r>
          </a:p>
          <a:p>
            <a:endParaRPr lang="en-US" sz="2400" dirty="0" smtClean="0">
              <a:latin typeface="Georgia" pitchFamily="18" charset="0"/>
            </a:endParaRPr>
          </a:p>
          <a:p>
            <a:r>
              <a:rPr lang="en-US" sz="2400" dirty="0" smtClean="0">
                <a:latin typeface="Georgia" pitchFamily="18" charset="0"/>
              </a:rPr>
              <a:t>Our </a:t>
            </a:r>
            <a:r>
              <a:rPr lang="en-US" sz="2400" dirty="0">
                <a:latin typeface="Georgia" pitchFamily="18" charset="0"/>
              </a:rPr>
              <a:t>group’s work is almost entirely in terrestrial systems, however.  Very little experience in marine systems. </a:t>
            </a:r>
            <a:endParaRPr lang="en-US" sz="2400" dirty="0" smtClean="0">
              <a:latin typeface="Georgia" pitchFamily="18" charset="0"/>
            </a:endParaRPr>
          </a:p>
          <a:p>
            <a:endParaRPr lang="en-US" sz="2400" dirty="0">
              <a:latin typeface="Georgia" pitchFamily="18" charset="0"/>
            </a:endParaRPr>
          </a:p>
          <a:p>
            <a:r>
              <a:rPr lang="en-US" sz="2400" dirty="0" smtClean="0">
                <a:latin typeface="Georgia" pitchFamily="18" charset="0"/>
              </a:rPr>
              <a:t>So look forward to further learning from JCU/</a:t>
            </a:r>
            <a:r>
              <a:rPr lang="en-US" sz="2400" dirty="0" err="1" smtClean="0">
                <a:latin typeface="Georgia" pitchFamily="18" charset="0"/>
              </a:rPr>
              <a:t>CoE</a:t>
            </a:r>
            <a:r>
              <a:rPr lang="en-US" sz="2400" dirty="0" smtClean="0">
                <a:latin typeface="Georgia" pitchFamily="18" charset="0"/>
              </a:rPr>
              <a:t> for CRS</a:t>
            </a:r>
            <a:endParaRPr lang="en-US" sz="2400" dirty="0">
              <a:latin typeface="Georgia" pitchFamily="18" charset="0"/>
            </a:endParaRPr>
          </a:p>
          <a:p>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Ways Forward</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10485</TotalTime>
  <Words>540</Words>
  <Application>Microsoft Office PowerPoint</Application>
  <PresentationFormat>On-screen Show (4:3)</PresentationFormat>
  <Paragraphs>61</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Opportunity104October2008</vt:lpstr>
      <vt:lpstr>Custom Design</vt:lpstr>
      <vt:lpstr>1_Custom Design</vt:lpstr>
      <vt:lpstr>Christopher B. Barrett Cornell University  James Cook University SIS group meeting July 8, 2013</vt:lpstr>
      <vt:lpstr>PowerPoint Presentation</vt:lpstr>
      <vt:lpstr>My research group based in (development/agricultural) economics w/past and ongoing work on coupled natural and human (CNH) systems, as well as broader work on poverty dynamics, food security, productivity and markets not directly related to environmental stress.  Emphasis on theoretically-grounded empirical work that can inform policymakers/practitioners.</vt:lpstr>
      <vt:lpstr>PowerPoint Presentation</vt:lpstr>
      <vt:lpstr>PowerPoint Presentation</vt:lpstr>
      <vt:lpstr>PowerPoint Presentation</vt:lpstr>
      <vt:lpstr>PowerPoint Presentation</vt:lpstr>
      <vt:lpstr>Four-pronged research strategy</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504</cp:revision>
  <cp:lastPrinted>2012-10-16T03:05:11Z</cp:lastPrinted>
  <dcterms:created xsi:type="dcterms:W3CDTF">2010-06-02T17:17:22Z</dcterms:created>
  <dcterms:modified xsi:type="dcterms:W3CDTF">2013-07-07T21:35:47Z</dcterms:modified>
</cp:coreProperties>
</file>